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0233600" cy="4023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4800" kern="1200" baseline="-250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6CC00"/>
    <a:srgbClr val="CCFF99"/>
    <a:srgbClr val="CCFFCC"/>
    <a:srgbClr val="CC3333"/>
    <a:srgbClr val="FFCCCC"/>
    <a:srgbClr val="CCFFFF"/>
    <a:srgbClr val="00CCFF"/>
    <a:srgbClr val="1A1FFF"/>
    <a:srgbClr val="FF000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>
      <p:cViewPr varScale="1">
        <p:scale>
          <a:sx n="15" d="100"/>
          <a:sy n="15" d="100"/>
        </p:scale>
        <p:origin x="-2312" y="-160"/>
      </p:cViewPr>
      <p:guideLst>
        <p:guide orient="horz" pos="3344"/>
        <p:guide pos="12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D656119-E670-6542-98E3-C9DB07C1AB73}" type="datetime1">
              <a:rPr lang="en-US"/>
              <a:pPr/>
              <a:t>12/28/15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8F5977F-4B38-9047-A1B2-EEF1D7F350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437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aseline="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714500" y="685800"/>
            <a:ext cx="3429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aseline="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/>
            </a:lvl1pPr>
          </a:lstStyle>
          <a:p>
            <a:fld id="{277FEBC4-C07E-7D41-B57D-6FEBE3736C4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5613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F817E9B-63E8-9E4F-BD55-1E83042883F9}" type="slidenum">
              <a:rPr lang="en-US" sz="1200" baseline="0"/>
              <a:pPr/>
              <a:t>1</a:t>
            </a:fld>
            <a:endParaRPr lang="en-US" sz="1200" baseline="0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714500" y="685800"/>
            <a:ext cx="3429000" cy="3429000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6856" y="12499270"/>
            <a:ext cx="34199890" cy="86225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373" y="22798264"/>
            <a:ext cx="28162855" cy="1028347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877529-2FC0-FB43-88A2-0CCE0BABA0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94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A30C5-922A-D042-932D-83E20BE292C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5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666774" y="3575935"/>
            <a:ext cx="8549972" cy="321872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6855" y="3575935"/>
            <a:ext cx="25490262" cy="321872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D28E0D-91E0-D04C-ACC2-2E5BBDE04DA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20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6DB9DD-3ABE-1C44-A384-60FDA7A70B0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8176" y="25854204"/>
            <a:ext cx="34198227" cy="799006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8176" y="17053102"/>
            <a:ext cx="34198227" cy="88011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D9B024-B169-EB46-B5FA-8F6331CF73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3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6855" y="11622266"/>
            <a:ext cx="17020117" cy="241409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96629" y="11622266"/>
            <a:ext cx="17020117" cy="241409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E0E590-FB69-F64C-9977-C764C4020DD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748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2346" y="1610431"/>
            <a:ext cx="36208910" cy="670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2345" y="9006771"/>
            <a:ext cx="17776826" cy="37524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2345" y="12759269"/>
            <a:ext cx="17776826" cy="231804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437779" y="9006771"/>
            <a:ext cx="17783477" cy="37524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437779" y="12759269"/>
            <a:ext cx="17783477" cy="231804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477E8B-9863-7D49-80F5-1F278511BD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63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BD6A82-5B80-7D4A-97C8-A32D036DB9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541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CE4E08-04D9-B149-9BAF-7A9E92A318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0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2346" y="1602670"/>
            <a:ext cx="13236576" cy="68161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29555" y="1602670"/>
            <a:ext cx="22491700" cy="3433709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2346" y="8418866"/>
            <a:ext cx="13236576" cy="27520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AAD4C7-2CA3-AF4E-BFC6-23485E18F0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549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6398" y="28163134"/>
            <a:ext cx="24139828" cy="332563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86398" y="3595337"/>
            <a:ext cx="24139828" cy="241389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86398" y="31488771"/>
            <a:ext cx="24139828" cy="47206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1DBE24-BBCD-6242-97B7-021E1B3A7B6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3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16856" y="3575933"/>
            <a:ext cx="34199890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07446" tIns="203725" rIns="407446" bIns="2037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16856" y="11622266"/>
            <a:ext cx="34199890" cy="2414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07446" tIns="203725" rIns="407446" bIns="2037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16855" y="36657670"/>
            <a:ext cx="8382000" cy="2681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07446" tIns="203725" rIns="407446" bIns="203725" numCol="1" anchor="t" anchorCtr="0" compatLnSpc="1">
            <a:prstTxWarp prst="textNoShape">
              <a:avLst/>
            </a:prstTxWarp>
          </a:bodyPr>
          <a:lstStyle>
            <a:lvl1pPr>
              <a:defRPr sz="6200" baseline="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747146" y="36657670"/>
            <a:ext cx="12739310" cy="2681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07446" tIns="203725" rIns="407446" bIns="203725" numCol="1" anchor="t" anchorCtr="0" compatLnSpc="1">
            <a:prstTxWarp prst="textNoShape">
              <a:avLst/>
            </a:prstTxWarp>
          </a:bodyPr>
          <a:lstStyle>
            <a:lvl1pPr algn="ctr">
              <a:defRPr sz="6200" baseline="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8834745" y="36657670"/>
            <a:ext cx="8382000" cy="2681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07446" tIns="203725" rIns="407446" bIns="203725" numCol="1" anchor="t" anchorCtr="0" compatLnSpc="1">
            <a:prstTxWarp prst="textNoShape">
              <a:avLst/>
            </a:prstTxWarp>
          </a:bodyPr>
          <a:lstStyle>
            <a:lvl1pPr algn="r">
              <a:defRPr sz="6200" baseline="0"/>
            </a:lvl1pPr>
          </a:lstStyle>
          <a:p>
            <a:fld id="{0C8D2DF6-82D6-C048-8483-7B3461A7C2F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075113" rtl="0" eaLnBrk="0" fontAlgn="base" hangingPunct="0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075113" rtl="0" eaLnBrk="0" fontAlgn="base" hangingPunct="0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4075113" rtl="0" eaLnBrk="0" fontAlgn="base" hangingPunct="0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4075113" rtl="0" eaLnBrk="0" fontAlgn="base" hangingPunct="0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4075113" rtl="0" eaLnBrk="0" fontAlgn="base" hangingPunct="0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4075113" rtl="0" fontAlgn="base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ctr" defTabSz="4075113" rtl="0" fontAlgn="base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ctr" defTabSz="4075113" rtl="0" fontAlgn="base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ctr" defTabSz="4075113" rtl="0" fontAlgn="base">
        <a:spcBef>
          <a:spcPct val="0"/>
        </a:spcBef>
        <a:spcAft>
          <a:spcPct val="0"/>
        </a:spcAft>
        <a:defRPr sz="19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1528763" indent="-1528763" algn="l" defTabSz="4075113" rtl="0" eaLnBrk="0" fontAlgn="base" hangingPunct="0">
        <a:spcBef>
          <a:spcPct val="20000"/>
        </a:spcBef>
        <a:spcAft>
          <a:spcPct val="0"/>
        </a:spcAft>
        <a:buChar char="•"/>
        <a:defRPr sz="14300">
          <a:solidFill>
            <a:schemeClr val="tx1"/>
          </a:solidFill>
          <a:latin typeface="+mn-lt"/>
          <a:ea typeface="+mn-ea"/>
          <a:cs typeface="+mn-cs"/>
        </a:defRPr>
      </a:lvl1pPr>
      <a:lvl2pPr marL="3311525" indent="-1273175" algn="l" defTabSz="4075113" rtl="0" eaLnBrk="0" fontAlgn="base" hangingPunct="0">
        <a:spcBef>
          <a:spcPct val="20000"/>
        </a:spcBef>
        <a:spcAft>
          <a:spcPct val="0"/>
        </a:spcAft>
        <a:buChar char="–"/>
        <a:defRPr sz="12500">
          <a:solidFill>
            <a:schemeClr val="tx1"/>
          </a:solidFill>
          <a:latin typeface="+mn-lt"/>
          <a:ea typeface="+mn-ea"/>
        </a:defRPr>
      </a:lvl2pPr>
      <a:lvl3pPr marL="5094288" indent="-1019175" algn="l" defTabSz="4075113" rtl="0" eaLnBrk="0" fontAlgn="base" hangingPunct="0">
        <a:spcBef>
          <a:spcPct val="20000"/>
        </a:spcBef>
        <a:spcAft>
          <a:spcPct val="0"/>
        </a:spcAft>
        <a:buChar char="•"/>
        <a:defRPr sz="10700">
          <a:solidFill>
            <a:schemeClr val="tx1"/>
          </a:solidFill>
          <a:latin typeface="+mn-lt"/>
          <a:ea typeface="+mn-ea"/>
        </a:defRPr>
      </a:lvl3pPr>
      <a:lvl4pPr marL="7132638" indent="-1019175" algn="l" defTabSz="4075113" rtl="0" eaLnBrk="0" fontAlgn="base" hangingPunct="0">
        <a:spcBef>
          <a:spcPct val="20000"/>
        </a:spcBef>
        <a:spcAft>
          <a:spcPct val="0"/>
        </a:spcAft>
        <a:buChar char="–"/>
        <a:defRPr sz="8900">
          <a:solidFill>
            <a:schemeClr val="tx1"/>
          </a:solidFill>
          <a:latin typeface="+mn-lt"/>
          <a:ea typeface="+mn-ea"/>
        </a:defRPr>
      </a:lvl4pPr>
      <a:lvl5pPr marL="9169400" indent="-1017588" algn="l" defTabSz="4075113" rtl="0" eaLnBrk="0" fontAlgn="base" hangingPunct="0">
        <a:spcBef>
          <a:spcPct val="20000"/>
        </a:spcBef>
        <a:spcAft>
          <a:spcPct val="0"/>
        </a:spcAft>
        <a:buChar char="»"/>
        <a:defRPr sz="8900">
          <a:solidFill>
            <a:schemeClr val="tx1"/>
          </a:solidFill>
          <a:latin typeface="+mn-lt"/>
          <a:ea typeface="+mn-ea"/>
        </a:defRPr>
      </a:lvl5pPr>
      <a:lvl6pPr marL="9626600" indent="-1017588" algn="l" defTabSz="4075113" rtl="0" fontAlgn="base">
        <a:spcBef>
          <a:spcPct val="20000"/>
        </a:spcBef>
        <a:spcAft>
          <a:spcPct val="0"/>
        </a:spcAft>
        <a:buChar char="»"/>
        <a:defRPr sz="8900">
          <a:solidFill>
            <a:schemeClr val="tx1"/>
          </a:solidFill>
          <a:latin typeface="+mn-lt"/>
          <a:ea typeface="+mn-ea"/>
        </a:defRPr>
      </a:lvl6pPr>
      <a:lvl7pPr marL="10083800" indent="-1017588" algn="l" defTabSz="4075113" rtl="0" fontAlgn="base">
        <a:spcBef>
          <a:spcPct val="20000"/>
        </a:spcBef>
        <a:spcAft>
          <a:spcPct val="0"/>
        </a:spcAft>
        <a:buChar char="»"/>
        <a:defRPr sz="8900">
          <a:solidFill>
            <a:schemeClr val="tx1"/>
          </a:solidFill>
          <a:latin typeface="+mn-lt"/>
          <a:ea typeface="+mn-ea"/>
        </a:defRPr>
      </a:lvl7pPr>
      <a:lvl8pPr marL="10541000" indent="-1017588" algn="l" defTabSz="4075113" rtl="0" fontAlgn="base">
        <a:spcBef>
          <a:spcPct val="20000"/>
        </a:spcBef>
        <a:spcAft>
          <a:spcPct val="0"/>
        </a:spcAft>
        <a:buChar char="»"/>
        <a:defRPr sz="8900">
          <a:solidFill>
            <a:schemeClr val="tx1"/>
          </a:solidFill>
          <a:latin typeface="+mn-lt"/>
          <a:ea typeface="+mn-ea"/>
        </a:defRPr>
      </a:lvl8pPr>
      <a:lvl9pPr marL="10998200" indent="-1017588" algn="l" defTabSz="4075113" rtl="0" fontAlgn="base">
        <a:spcBef>
          <a:spcPct val="20000"/>
        </a:spcBef>
        <a:spcAft>
          <a:spcPct val="0"/>
        </a:spcAft>
        <a:buChar char="»"/>
        <a:defRPr sz="8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emf"/><Relationship Id="rId20" Type="http://schemas.openxmlformats.org/officeDocument/2006/relationships/oleObject" Target="../embeddings/Microsoft_Equation1.bin"/><Relationship Id="rId21" Type="http://schemas.openxmlformats.org/officeDocument/2006/relationships/image" Target="../media/image1.emf"/><Relationship Id="rId10" Type="http://schemas.openxmlformats.org/officeDocument/2006/relationships/image" Target="../media/image7.emf"/><Relationship Id="rId11" Type="http://schemas.openxmlformats.org/officeDocument/2006/relationships/image" Target="../media/image8.emf"/><Relationship Id="rId12" Type="http://schemas.openxmlformats.org/officeDocument/2006/relationships/image" Target="../media/image9.emf"/><Relationship Id="rId13" Type="http://schemas.openxmlformats.org/officeDocument/2006/relationships/hyperlink" Target="mailto:jsribaud@utica.edu" TargetMode="External"/><Relationship Id="rId14" Type="http://schemas.openxmlformats.org/officeDocument/2006/relationships/hyperlink" Target="http://www.utica.edu/faculty_staff/jribaudo/" TargetMode="External"/><Relationship Id="rId15" Type="http://schemas.openxmlformats.org/officeDocument/2006/relationships/image" Target="../media/image10.png"/><Relationship Id="rId16" Type="http://schemas.openxmlformats.org/officeDocument/2006/relationships/image" Target="../media/image11.png"/><Relationship Id="rId17" Type="http://schemas.openxmlformats.org/officeDocument/2006/relationships/image" Target="../media/image12.png"/><Relationship Id="rId18" Type="http://schemas.openxmlformats.org/officeDocument/2006/relationships/image" Target="../media/image13.emf"/><Relationship Id="rId19" Type="http://schemas.openxmlformats.org/officeDocument/2006/relationships/image" Target="../media/image14.emf"/><Relationship Id="rId1" Type="http://schemas.openxmlformats.org/officeDocument/2006/relationships/themeOverride" Target="../theme/themeOverride1.xml"/><Relationship Id="rId2" Type="http://schemas.openxmlformats.org/officeDocument/2006/relationships/vmlDrawing" Target="../drawings/vmlDrawing1.v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emf"/><Relationship Id="rId6" Type="http://schemas.openxmlformats.org/officeDocument/2006/relationships/image" Target="../media/image3.jpg"/><Relationship Id="rId7" Type="http://schemas.openxmlformats.org/officeDocument/2006/relationships/image" Target="../media/image4.jpg"/><Relationship Id="rId8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07"/>
          <p:cNvSpPr>
            <a:spLocks noChangeArrowheads="1"/>
          </p:cNvSpPr>
          <p:nvPr/>
        </p:nvSpPr>
        <p:spPr bwMode="auto">
          <a:xfrm>
            <a:off x="19507201" y="9296401"/>
            <a:ext cx="19202400" cy="20193000"/>
          </a:xfrm>
          <a:prstGeom prst="rect">
            <a:avLst/>
          </a:prstGeom>
          <a:noFill/>
          <a:ln w="762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6" name="Rectangle 807"/>
          <p:cNvSpPr>
            <a:spLocks noChangeArrowheads="1"/>
          </p:cNvSpPr>
          <p:nvPr/>
        </p:nvSpPr>
        <p:spPr bwMode="auto">
          <a:xfrm>
            <a:off x="6781800" y="5029200"/>
            <a:ext cx="26670000" cy="34179933"/>
          </a:xfrm>
          <a:prstGeom prst="rect">
            <a:avLst/>
          </a:prstGeom>
          <a:noFill/>
          <a:ln w="762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4284133" y="762530"/>
            <a:ext cx="31479067" cy="121571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7300" b="1" baseline="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entury Schoolbook" charset="0"/>
              </a:rPr>
              <a:t>The Partial Project: An XQ-100 Survey of </a:t>
            </a:r>
            <a:r>
              <a:rPr lang="en-US" sz="7300" b="1" baseline="0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entury Schoolbook" charset="0"/>
              </a:rPr>
              <a:t>pLLSs</a:t>
            </a:r>
            <a:r>
              <a:rPr lang="en-US" sz="7300" b="1" baseline="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entury Schoolbook" charset="0"/>
              </a:rPr>
              <a:t> at </a:t>
            </a:r>
            <a:r>
              <a:rPr lang="en-US" sz="7300" b="1" i="1" baseline="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entury Schoolbook" charset="0"/>
              </a:rPr>
              <a:t>z </a:t>
            </a:r>
            <a:r>
              <a:rPr lang="en-US" sz="7300" b="1" baseline="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entury Schoolbook" charset="0"/>
              </a:rPr>
              <a:t>~ 3 </a:t>
            </a:r>
            <a:endParaRPr lang="en-US" sz="7200" b="1" u="sng" baseline="0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entury Schoolbook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3792200" y="5181600"/>
            <a:ext cx="12649200" cy="8458200"/>
          </a:xfrm>
          <a:prstGeom prst="rect">
            <a:avLst/>
          </a:prstGeom>
          <a:solidFill>
            <a:srgbClr val="CC33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367" name="Text Box 6"/>
          <p:cNvSpPr txBox="1">
            <a:spLocks noChangeArrowheads="1"/>
          </p:cNvSpPr>
          <p:nvPr/>
        </p:nvSpPr>
        <p:spPr bwMode="auto">
          <a:xfrm>
            <a:off x="5494867" y="2512660"/>
            <a:ext cx="29390219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b="1" i="1" baseline="0" dirty="0">
                <a:solidFill>
                  <a:srgbClr val="000000"/>
                </a:solidFill>
                <a:latin typeface="Times" charset="0"/>
              </a:rPr>
              <a:t>Joseph Ribaudo</a:t>
            </a:r>
            <a:r>
              <a:rPr lang="en-US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b="1" i="1" baseline="0" dirty="0">
                <a:solidFill>
                  <a:srgbClr val="000000"/>
                </a:solidFill>
                <a:latin typeface="Times" charset="0"/>
              </a:rPr>
              <a:t>, 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J. X. Prochaska</a:t>
            </a:r>
            <a:r>
              <a:rPr lang="en-US" b="1" i="1" baseline="30000" dirty="0" smtClean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,  J.</a:t>
            </a:r>
            <a:r>
              <a:rPr lang="en-US" b="1" i="1" baseline="0" dirty="0">
                <a:solidFill>
                  <a:srgbClr val="000000"/>
                </a:solidFill>
                <a:latin typeface="Times" charset="0"/>
              </a:rPr>
              <a:t> 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O’Meara</a:t>
            </a:r>
            <a:r>
              <a:rPr lang="en-US" b="1" i="1" baseline="30000" dirty="0" smtClean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, &amp; XQ-100 Survey Team</a:t>
            </a:r>
            <a:r>
              <a:rPr lang="en-US" b="1" i="1" baseline="30000" dirty="0" smtClean="0">
                <a:solidFill>
                  <a:srgbClr val="000000"/>
                </a:solidFill>
                <a:latin typeface="ＭＳ ゴシック"/>
                <a:ea typeface="ＭＳ ゴシック"/>
                <a:cs typeface="ＭＳ ゴシック"/>
              </a:rPr>
              <a:t>⌘</a:t>
            </a:r>
            <a:endParaRPr lang="en-US" b="1" i="1" baseline="30000" dirty="0">
              <a:solidFill>
                <a:srgbClr val="000000"/>
              </a:solidFill>
              <a:latin typeface="Times" charset="0"/>
            </a:endParaRPr>
          </a:p>
          <a:p>
            <a:pPr algn="ctr"/>
            <a:r>
              <a:rPr lang="en-US" b="1" i="1" baseline="30000" dirty="0" smtClean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Utica College, </a:t>
            </a:r>
            <a:r>
              <a:rPr lang="en-US" b="1" i="1" baseline="30000" dirty="0" smtClean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University of California at Santa Cruz, </a:t>
            </a:r>
            <a:r>
              <a:rPr lang="en-US" b="1" i="1" baseline="0" dirty="0">
                <a:solidFill>
                  <a:srgbClr val="000000"/>
                </a:solidFill>
                <a:latin typeface="Times" charset="0"/>
              </a:rPr>
              <a:t>&amp; </a:t>
            </a:r>
            <a:r>
              <a:rPr lang="en-US" b="1" i="1" baseline="30000" dirty="0" smtClean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b="1" i="1" baseline="0" dirty="0" smtClean="0">
                <a:solidFill>
                  <a:srgbClr val="000000"/>
                </a:solidFill>
                <a:latin typeface="Times" charset="0"/>
              </a:rPr>
              <a:t>Saint Michael’s College</a:t>
            </a:r>
            <a:endParaRPr lang="en-US" b="1" i="1" baseline="0" dirty="0">
              <a:solidFill>
                <a:srgbClr val="000000"/>
              </a:solidFill>
              <a:latin typeface="Times" charset="0"/>
            </a:endParaRPr>
          </a:p>
          <a:p>
            <a:pPr algn="ctr"/>
            <a:endParaRPr lang="en-US" baseline="0" dirty="0"/>
          </a:p>
        </p:txBody>
      </p:sp>
      <p:sp>
        <p:nvSpPr>
          <p:cNvPr id="19" name="Rectangle 787"/>
          <p:cNvSpPr>
            <a:spLocks noChangeArrowheads="1"/>
          </p:cNvSpPr>
          <p:nvPr/>
        </p:nvSpPr>
        <p:spPr bwMode="auto">
          <a:xfrm flipV="1">
            <a:off x="685800" y="4602481"/>
            <a:ext cx="38862000" cy="121918"/>
          </a:xfrm>
          <a:prstGeom prst="rect">
            <a:avLst/>
          </a:prstGeom>
          <a:solidFill>
            <a:srgbClr val="000000"/>
          </a:solidFill>
          <a:ln w="76200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Rectangle 807"/>
          <p:cNvSpPr>
            <a:spLocks noChangeArrowheads="1"/>
          </p:cNvSpPr>
          <p:nvPr/>
        </p:nvSpPr>
        <p:spPr bwMode="auto">
          <a:xfrm>
            <a:off x="838200" y="12801601"/>
            <a:ext cx="12612914" cy="17526000"/>
          </a:xfrm>
          <a:prstGeom prst="rect">
            <a:avLst/>
          </a:prstGeom>
          <a:noFill/>
          <a:ln w="762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Rectangle 20"/>
          <p:cNvSpPr/>
          <p:nvPr/>
        </p:nvSpPr>
        <p:spPr bwMode="auto">
          <a:xfrm>
            <a:off x="27051000" y="5410200"/>
            <a:ext cx="12496800" cy="16840200"/>
          </a:xfrm>
          <a:prstGeom prst="rect">
            <a:avLst/>
          </a:prstGeom>
          <a:solidFill>
            <a:srgbClr val="16161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4097000" y="5334000"/>
            <a:ext cx="11811000" cy="8077200"/>
          </a:xfrm>
          <a:prstGeom prst="rect">
            <a:avLst/>
          </a:prstGeom>
          <a:solidFill>
            <a:srgbClr val="CC33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6600" b="1" baseline="0" dirty="0" smtClean="0">
                <a:ln w="18000">
                  <a:noFill/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Arial Black"/>
                <a:cs typeface="Arial Black"/>
              </a:rPr>
              <a:t>Survey Goals:</a:t>
            </a:r>
          </a:p>
          <a:p>
            <a:pPr algn="just"/>
            <a:endParaRPr lang="en-US" baseline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571500" indent="-571500" algn="just">
              <a:buFont typeface="Wingdings" charset="2"/>
              <a:buChar char="²"/>
            </a:pP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Determine statistical properties of the population of absorbers with log N</a:t>
            </a:r>
            <a:r>
              <a:rPr lang="en-US" sz="44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HI</a:t>
            </a: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&gt;16.8</a:t>
            </a:r>
          </a:p>
          <a:p>
            <a:pPr marL="571500" indent="-571500" algn="just">
              <a:buFont typeface="Wingdings" charset="2"/>
              <a:buChar char="²"/>
            </a:pPr>
            <a:endParaRPr lang="en-US" sz="4400" b="1" baseline="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571500" indent="-571500" algn="just">
              <a:buFont typeface="Wingdings" charset="2"/>
              <a:buChar char="²"/>
            </a:pP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Estimate the contribution of </a:t>
            </a:r>
            <a:r>
              <a:rPr lang="en-US" sz="4400" b="1" baseline="0" dirty="0" err="1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pLLSs</a:t>
            </a: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to the mean free path for ionizing radiation </a:t>
            </a:r>
            <a:r>
              <a:rPr lang="en-US" sz="4400" b="1" baseline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at </a:t>
            </a:r>
            <a:r>
              <a:rPr lang="en-US" sz="4400" b="1" i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z</a:t>
            </a: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~3</a:t>
            </a:r>
          </a:p>
          <a:p>
            <a:pPr marL="571500" indent="-571500" algn="just">
              <a:buFont typeface="Wingdings" charset="2"/>
              <a:buChar char="²"/>
            </a:pPr>
            <a:endParaRPr lang="en-US" sz="4400" b="1" baseline="0" dirty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pPr marL="571500" indent="-571500" algn="just">
              <a:buFont typeface="Wingdings" charset="2"/>
              <a:buChar char="²"/>
            </a:pPr>
            <a:r>
              <a:rPr lang="en-US" sz="4400" b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Characterize the chemical composition and physical properties of the gas giving rise to </a:t>
            </a:r>
            <a:r>
              <a:rPr lang="en-US" sz="4400" b="1" baseline="0" dirty="0" err="1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pLLSs</a:t>
            </a:r>
            <a:endParaRPr lang="en-US" sz="4400" b="1" baseline="0" dirty="0" smtClean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</p:txBody>
      </p:sp>
      <p:sp>
        <p:nvSpPr>
          <p:cNvPr id="38" name="Rectangle 37"/>
          <p:cNvSpPr/>
          <p:nvPr/>
        </p:nvSpPr>
        <p:spPr bwMode="auto">
          <a:xfrm>
            <a:off x="29032200" y="24688800"/>
            <a:ext cx="9296400" cy="7205133"/>
          </a:xfrm>
          <a:prstGeom prst="rect">
            <a:avLst/>
          </a:prstGeom>
          <a:solidFill>
            <a:srgbClr val="CC33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29489400" y="24917400"/>
            <a:ext cx="8556664" cy="6740658"/>
            <a:chOff x="29794200" y="26289000"/>
            <a:chExt cx="8556664" cy="6740658"/>
          </a:xfrm>
        </p:grpSpPr>
        <p:sp>
          <p:nvSpPr>
            <p:cNvPr id="35" name="Rectangle 34"/>
            <p:cNvSpPr/>
            <p:nvPr/>
          </p:nvSpPr>
          <p:spPr bwMode="auto">
            <a:xfrm>
              <a:off x="29794200" y="26517600"/>
              <a:ext cx="8382000" cy="632460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4800" b="0" i="0" u="none" strike="noStrike" cap="none" normalizeH="0" baseline="-25000" dirty="0">
                <a:solidFill>
                  <a:schemeClr val="bg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4" name="Picture 3" descr="xq_100_gzplot.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21" t="63047" r="28458" b="3705"/>
            <a:stretch/>
          </p:blipFill>
          <p:spPr>
            <a:xfrm>
              <a:off x="29794200" y="26289000"/>
              <a:ext cx="8556664" cy="6740658"/>
            </a:xfrm>
            <a:prstGeom prst="rect">
              <a:avLst/>
            </a:prstGeom>
          </p:spPr>
        </p:pic>
      </p:grpSp>
      <p:pic>
        <p:nvPicPr>
          <p:cNvPr id="12" name="Picture 11" descr="4C_UC_Logo_Vertical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066800"/>
            <a:ext cx="3070973" cy="2948970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 bwMode="auto">
          <a:xfrm>
            <a:off x="1066800" y="5791200"/>
            <a:ext cx="11887200" cy="9220200"/>
          </a:xfrm>
          <a:prstGeom prst="rect">
            <a:avLst/>
          </a:prstGeom>
          <a:solidFill>
            <a:srgbClr val="16161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600200" y="6248400"/>
            <a:ext cx="10820400" cy="8153400"/>
          </a:xfrm>
          <a:prstGeom prst="rect">
            <a:avLst/>
          </a:prstGeom>
          <a:solidFill>
            <a:srgbClr val="FFCC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981200" y="6705600"/>
            <a:ext cx="10043886" cy="7696200"/>
          </a:xfrm>
          <a:prstGeom prst="rect">
            <a:avLst/>
          </a:prstGeom>
          <a:solidFill>
            <a:srgbClr val="FFCC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Using 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the XQ-100 dataset of VLT/X-Shooter spectra, we present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design of a 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statistical study of partial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Lyman limit 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systems (</a:t>
            </a:r>
            <a:r>
              <a:rPr lang="en-US" sz="3600" baseline="0" dirty="0" err="1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) at </a:t>
            </a:r>
            <a:r>
              <a:rPr lang="en-US" sz="3600" i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~3, providing insight into the properties and characteristics of the optically-thin </a:t>
            </a:r>
            <a:r>
              <a:rPr lang="en-US" sz="3600" baseline="0" dirty="0" err="1">
                <a:solidFill>
                  <a:srgbClr val="000000"/>
                </a:solidFill>
                <a:latin typeface="Times New Roman"/>
                <a:cs typeface="Times New Roman"/>
              </a:rPr>
              <a:t>circumgalactic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 medium (CGM) over this epoch. These systems contribute significantly to the mean free path for ionizing radiation in the </a:t>
            </a:r>
            <a:r>
              <a:rPr lang="en-US" sz="3600" i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~3 universe and probe the enriched CGM on (presumed) scales of tens to hundreds of </a:t>
            </a:r>
            <a:r>
              <a:rPr lang="en-US" sz="3600" baseline="0" dirty="0" err="1">
                <a:solidFill>
                  <a:srgbClr val="000000"/>
                </a:solidFill>
                <a:latin typeface="Times New Roman"/>
                <a:cs typeface="Times New Roman"/>
              </a:rPr>
              <a:t>kpc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. The high-quality observations (S/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N~20 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and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R~10,000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) give rise to a log N</a:t>
            </a:r>
            <a:r>
              <a:rPr lang="en-US" sz="3600" dirty="0">
                <a:solidFill>
                  <a:srgbClr val="000000"/>
                </a:solidFill>
                <a:latin typeface="Times New Roman"/>
                <a:cs typeface="Times New Roman"/>
              </a:rPr>
              <a:t>HI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 detection limit of 16.8, allowing our study to place the strongest constraints to date on the population of </a:t>
            </a:r>
            <a:r>
              <a:rPr lang="en-US" sz="3600" baseline="0" dirty="0" err="1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 at </a:t>
            </a:r>
            <a:r>
              <a:rPr lang="en-US" sz="3600" i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lang="en-US" sz="3600" baseline="0" dirty="0">
                <a:solidFill>
                  <a:srgbClr val="000000"/>
                </a:solidFill>
                <a:latin typeface="Times New Roman"/>
                <a:cs typeface="Times New Roman"/>
              </a:rPr>
              <a:t>~3.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/>
              <a:ea typeface="ＭＳ Ｐゴシック" charset="-128"/>
              <a:cs typeface="Times New Roman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14478000" y="14173200"/>
            <a:ext cx="11353800" cy="17373600"/>
          </a:xfrm>
          <a:prstGeom prst="rect">
            <a:avLst/>
          </a:prstGeom>
          <a:solidFill>
            <a:schemeClr val="accent4">
              <a:lumMod val="1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15087599" y="14630400"/>
            <a:ext cx="10134601" cy="1631526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Picture 6" descr="apj339002f13_hr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200" y="22707600"/>
            <a:ext cx="9396791" cy="7893304"/>
          </a:xfrm>
          <a:prstGeom prst="rect">
            <a:avLst/>
          </a:prstGeom>
        </p:spPr>
      </p:pic>
      <p:pic>
        <p:nvPicPr>
          <p:cNvPr id="8" name="Picture 7" descr="apj339002f14_hr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0" y="15011400"/>
            <a:ext cx="8291286" cy="7307986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 bwMode="auto">
          <a:xfrm>
            <a:off x="1600200" y="15544800"/>
            <a:ext cx="10896600" cy="12801600"/>
          </a:xfrm>
          <a:prstGeom prst="rect">
            <a:avLst/>
          </a:prstGeom>
          <a:solidFill>
            <a:srgbClr val="CC33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057400" y="15985067"/>
            <a:ext cx="9906000" cy="1182793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990600" y="28041600"/>
            <a:ext cx="12039600" cy="7010399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1277258" y="28405667"/>
            <a:ext cx="11415486" cy="6341533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36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Figure 1: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</a:t>
            </a:r>
            <a:r>
              <a:rPr lang="en-US" sz="3600" baseline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are identified through the drop in QSO flux at 912Å in the rest-frame of the absorbing gas. The reliability and detection limits of the fitting routine were tested with the analysis of mock QSO spectra with artificial </a:t>
            </a:r>
            <a:r>
              <a:rPr lang="en-US" sz="3600" baseline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present, as shown above. </a:t>
            </a:r>
            <a:r>
              <a:rPr lang="en-US" sz="36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Note the continuum placement above, shown with the dashed line. The robust flux calibration of the XQ-100 spectra provide  strong constraints on the minimum flux level of the QSO continuum.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Using the mock spectra we were able to recover ~100% of the log N</a:t>
            </a:r>
            <a:r>
              <a:rPr lang="en-US" sz="36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HI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&gt;16.8 systems, with a false detection rate in this regime of 0%.  </a:t>
            </a:r>
            <a:endParaRPr kumimoji="0" lang="en-US" sz="36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13792200" y="31165800"/>
            <a:ext cx="12725400" cy="58674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3944600" y="31394400"/>
            <a:ext cx="12420600" cy="55626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3600" b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Figure </a:t>
            </a:r>
            <a:r>
              <a:rPr lang="en-US" sz="36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2: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population of </a:t>
            </a:r>
            <a:r>
              <a:rPr lang="en-US" sz="3600" baseline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at </a:t>
            </a:r>
            <a:r>
              <a:rPr lang="en-US" sz="3600" i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~3 is poorly constrained, as highlighted by the frequency distribution plot of HI absorbers (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top, pink)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. The Partial Project will provide significant constraints on the number density and frequency distribution of </a:t>
            </a:r>
            <a:r>
              <a:rPr lang="en-US" sz="3600" baseline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pLLSs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, allowing for direct estimates for the contribution to the mean free path of hydrogen ionizing photons (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bottom, grey)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.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In these plots, β is the frequency distribution parameter from the power-law form: </a:t>
            </a:r>
          </a:p>
          <a:p>
            <a:pPr algn="just"/>
            <a:endParaRPr lang="en-US" sz="3600" baseline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just"/>
            <a:endParaRPr lang="en-US" sz="3600" baseline="0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just"/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See </a:t>
            </a:r>
            <a:r>
              <a:rPr lang="en-US" sz="3600" baseline="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Prochaska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et al. (2010) for details.</a:t>
            </a:r>
            <a:endParaRPr lang="en-US" sz="36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27432000" y="5943600"/>
            <a:ext cx="11734800" cy="15544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27279600" y="21793200"/>
            <a:ext cx="12039600" cy="25146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27540858" y="22098000"/>
            <a:ext cx="11415486" cy="19050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3600" b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Figure </a:t>
            </a:r>
            <a:r>
              <a:rPr lang="en-US" sz="36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3: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A representative sample of the XQ-100 spectra being used in this survey. The QSO rest-frame Lyman limit is shown with the vertical red line.</a:t>
            </a:r>
            <a:endParaRPr lang="en-US" sz="36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27279600" y="31699200"/>
            <a:ext cx="11963400" cy="31242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27540858" y="32156400"/>
            <a:ext cx="11415486" cy="2514600"/>
          </a:xfrm>
          <a:prstGeom prst="rect">
            <a:avLst/>
          </a:prstGeom>
          <a:solidFill>
            <a:srgbClr val="D9D9D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just"/>
            <a:r>
              <a:rPr lang="en-US" sz="3600" b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Figure </a:t>
            </a:r>
            <a:r>
              <a:rPr lang="en-US" sz="3600" b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4: 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The number of QSOs in the XQ-100 sample with spectral coverage of the HI Lyman-limit at a given redshift (known as </a:t>
            </a:r>
            <a:r>
              <a:rPr lang="en-US" sz="3600" i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g(z)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). The redshift coverage of our sample peaks at </a:t>
            </a:r>
            <a:r>
              <a:rPr lang="en-US" sz="3600" i="1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z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cs typeface="Times New Roman"/>
              </a:rPr>
              <a:t>~3.5. </a:t>
            </a:r>
            <a:endParaRPr lang="en-US" sz="3600" dirty="0"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5" name="Picture 14" descr="xq_100_pg2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0" y="5565648"/>
            <a:ext cx="6587752" cy="8525326"/>
          </a:xfrm>
          <a:prstGeom prst="rect">
            <a:avLst/>
          </a:prstGeom>
        </p:spPr>
      </p:pic>
      <p:pic>
        <p:nvPicPr>
          <p:cNvPr id="18" name="Picture 17" descr="xq_100_pg6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191" y="5565648"/>
            <a:ext cx="6592409" cy="8531352"/>
          </a:xfrm>
          <a:prstGeom prst="rect">
            <a:avLst/>
          </a:prstGeom>
        </p:spPr>
      </p:pic>
      <p:pic>
        <p:nvPicPr>
          <p:cNvPr id="22" name="Picture 21" descr="xq_100_pg7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000" y="12957048"/>
            <a:ext cx="6592408" cy="8531352"/>
          </a:xfrm>
          <a:prstGeom prst="rect">
            <a:avLst/>
          </a:prstGeom>
        </p:spPr>
      </p:pic>
      <p:pic>
        <p:nvPicPr>
          <p:cNvPr id="28" name="Picture 27" descr="xq_100_pg9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2200" y="12957048"/>
            <a:ext cx="6592408" cy="8531352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 bwMode="auto">
          <a:xfrm>
            <a:off x="1066800" y="35356800"/>
            <a:ext cx="11963400" cy="3657600"/>
          </a:xfrm>
          <a:prstGeom prst="rect">
            <a:avLst/>
          </a:prstGeom>
          <a:solidFill>
            <a:srgbClr val="CCFF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1295400" y="35585400"/>
            <a:ext cx="11415486" cy="3200400"/>
          </a:xfrm>
          <a:prstGeom prst="rect">
            <a:avLst/>
          </a:prstGeom>
          <a:solidFill>
            <a:srgbClr val="CCFF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Grande"/>
                <a:ea typeface="Lucida Grande"/>
                <a:cs typeface="Lucida Grande"/>
              </a:rPr>
              <a:t>⌘</a:t>
            </a:r>
            <a:r>
              <a:rPr lang="en-US" sz="4000" b="1" baseline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 </a:t>
            </a:r>
            <a:r>
              <a:rPr kumimoji="0" lang="en-US" sz="4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ＭＳ Ｐゴシック" charset="-128"/>
                <a:cs typeface="Times New Roman"/>
              </a:rPr>
              <a:t>XQ-100 Survey:</a:t>
            </a:r>
          </a:p>
          <a:p>
            <a:pPr algn="just"/>
            <a:r>
              <a:rPr lang="en-US" sz="36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The XQ-100 Survey consists of 100 </a:t>
            </a:r>
            <a:r>
              <a:rPr lang="en-US" sz="3600" i="1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z</a:t>
            </a:r>
            <a:r>
              <a:rPr lang="en-US" sz="36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&gt;3.5 QSO spectra taken with X-Shooter at the ESO VLT. For details see:</a:t>
            </a:r>
          </a:p>
          <a:p>
            <a:pPr algn="just"/>
            <a:endParaRPr lang="en-US" sz="3600" baseline="0" dirty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pPr algn="just"/>
            <a:r>
              <a:rPr lang="en-US" sz="3600" b="1" baseline="0" dirty="0" smtClean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http</a:t>
            </a:r>
            <a:r>
              <a:rPr lang="en-US" sz="3600" b="1" baseline="0" dirty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://</a:t>
            </a:r>
            <a:r>
              <a:rPr lang="en-US" sz="3600" b="1" baseline="0" dirty="0" err="1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adlibitum.oats.inaf.it</a:t>
            </a:r>
            <a:r>
              <a:rPr lang="en-US" sz="3600" b="1" baseline="0" dirty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/</a:t>
            </a:r>
            <a:r>
              <a:rPr lang="en-US" sz="3600" b="1" baseline="0" dirty="0" smtClean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XQ100survey/</a:t>
            </a:r>
            <a:endParaRPr lang="en-US" sz="36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66" name="Rectangle 65"/>
          <p:cNvSpPr/>
          <p:nvPr/>
        </p:nvSpPr>
        <p:spPr bwMode="auto">
          <a:xfrm>
            <a:off x="14020800" y="37261800"/>
            <a:ext cx="12268200" cy="1828800"/>
          </a:xfrm>
          <a:prstGeom prst="rect">
            <a:avLst/>
          </a:prstGeom>
          <a:solidFill>
            <a:srgbClr val="FFCC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173200" y="37261800"/>
            <a:ext cx="11887200" cy="1524000"/>
          </a:xfrm>
          <a:prstGeom prst="rect">
            <a:avLst/>
          </a:prstGeom>
          <a:solidFill>
            <a:srgbClr val="FFCC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ＭＳ Ｐゴシック" charset="-128"/>
                <a:cs typeface="Times New Roman"/>
              </a:rPr>
              <a:t>References:</a:t>
            </a:r>
          </a:p>
          <a:p>
            <a:r>
              <a:rPr lang="en-US" sz="3600" baseline="0" dirty="0" err="1" smtClean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Prochaska</a:t>
            </a:r>
            <a:r>
              <a:rPr lang="en-US" sz="3600" baseline="0" dirty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, J. X., O’Meara, J</a:t>
            </a:r>
            <a:r>
              <a:rPr lang="en-US" sz="3600" baseline="0" dirty="0" smtClean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., </a:t>
            </a:r>
            <a:r>
              <a:rPr lang="en-US" sz="3600" baseline="0" dirty="0" err="1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Worseck</a:t>
            </a:r>
            <a:r>
              <a:rPr lang="en-US" sz="3600" baseline="0" dirty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, G. 2010, </a:t>
            </a:r>
            <a:r>
              <a:rPr lang="en-US" sz="3600" baseline="0" dirty="0" err="1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ApJ</a:t>
            </a:r>
            <a:r>
              <a:rPr lang="en-US" sz="3600" baseline="0" dirty="0">
                <a:solidFill>
                  <a:schemeClr val="accent4">
                    <a:lumMod val="10000"/>
                  </a:schemeClr>
                </a:solidFill>
                <a:latin typeface="Times New Roman"/>
                <a:cs typeface="Times New Roman"/>
              </a:rPr>
              <a:t>, 718, 392 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27279600" y="35052000"/>
            <a:ext cx="11963400" cy="3962400"/>
          </a:xfrm>
          <a:prstGeom prst="rect">
            <a:avLst/>
          </a:prstGeom>
          <a:solidFill>
            <a:srgbClr val="CCFF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2" name="Rectangle 51"/>
          <p:cNvSpPr/>
          <p:nvPr/>
        </p:nvSpPr>
        <p:spPr bwMode="auto">
          <a:xfrm>
            <a:off x="27584400" y="35280600"/>
            <a:ext cx="11415486" cy="3352800"/>
          </a:xfrm>
          <a:prstGeom prst="rect">
            <a:avLst/>
          </a:prstGeom>
          <a:solidFill>
            <a:srgbClr val="CCFF9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/>
                <a:ea typeface="ＭＳ Ｐゴシック" charset="-128"/>
                <a:cs typeface="Times New Roman"/>
              </a:rPr>
              <a:t>Contact Information:</a:t>
            </a:r>
            <a:endParaRPr lang="en-US" sz="4000" b="1" baseline="0" dirty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4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	</a:t>
            </a:r>
            <a:r>
              <a:rPr lang="en-US" sz="44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  <a:hlinkClick r:id="rId13"/>
              </a:rPr>
              <a:t>jsribaud@utica.edu</a:t>
            </a:r>
            <a:endParaRPr lang="en-US" sz="4400" baseline="0" dirty="0" smtClean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r>
              <a:rPr lang="en-US" sz="4400" baseline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	</a:t>
            </a:r>
            <a:r>
              <a:rPr lang="en-US" sz="44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  <a:hlinkClick r:id="rId14"/>
              </a:rPr>
              <a:t>http</a:t>
            </a:r>
            <a:r>
              <a:rPr lang="en-US" sz="4400" baseline="0" dirty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  <a:hlinkClick r:id="rId14"/>
              </a:rPr>
              <a:t>://www.utica.edu/faculty_staff/jribaudo</a:t>
            </a:r>
            <a:r>
              <a:rPr lang="en-US" sz="44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  <a:hlinkClick r:id="rId14"/>
              </a:rPr>
              <a:t>/</a:t>
            </a:r>
            <a:endParaRPr lang="en-US" sz="4400" baseline="0" dirty="0" smtClean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r>
              <a:rPr lang="en-US" sz="36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	</a:t>
            </a:r>
            <a:r>
              <a:rPr lang="en-US" sz="4400" baseline="0" dirty="0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@</a:t>
            </a:r>
            <a:r>
              <a:rPr lang="en-US" sz="4400" baseline="0" dirty="0" err="1" smtClean="0">
                <a:solidFill>
                  <a:srgbClr val="000000"/>
                </a:solidFill>
                <a:latin typeface="Times New Roman"/>
                <a:ea typeface="ＭＳ Ｐゴシック" charset="-128"/>
                <a:cs typeface="Times New Roman"/>
              </a:rPr>
              <a:t>AstRoboto</a:t>
            </a:r>
            <a:endParaRPr lang="en-US" sz="4400" baseline="0" dirty="0" smtClean="0">
              <a:solidFill>
                <a:srgbClr val="000000"/>
              </a:solidFill>
              <a:latin typeface="Times New Roman"/>
              <a:ea typeface="ＭＳ Ｐゴシック" charset="-128"/>
              <a:cs typeface="Times New Roman"/>
            </a:endParaRPr>
          </a:p>
          <a:p>
            <a:pPr algn="ctr"/>
            <a:endParaRPr lang="en-US" sz="3600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2048" name="Picture 2047" descr="34400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736800" y="36118800"/>
            <a:ext cx="551718" cy="551718"/>
          </a:xfrm>
          <a:prstGeom prst="rect">
            <a:avLst/>
          </a:prstGeom>
        </p:spPr>
      </p:pic>
      <p:pic>
        <p:nvPicPr>
          <p:cNvPr id="2050" name="Picture 2049" descr="icon-home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9795" y="36652200"/>
            <a:ext cx="959005" cy="719254"/>
          </a:xfrm>
          <a:prstGeom prst="rect">
            <a:avLst/>
          </a:prstGeom>
        </p:spPr>
      </p:pic>
      <p:pic>
        <p:nvPicPr>
          <p:cNvPr id="2053" name="Picture 2052" descr="twitter-square-logo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6800" y="37414200"/>
            <a:ext cx="609600" cy="609600"/>
          </a:xfrm>
          <a:prstGeom prst="rect">
            <a:avLst/>
          </a:prstGeom>
        </p:spPr>
      </p:pic>
      <p:pic>
        <p:nvPicPr>
          <p:cNvPr id="11" name="Picture 10" descr="check_mocksB_0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6992600"/>
            <a:ext cx="9144000" cy="4572000"/>
          </a:xfrm>
          <a:prstGeom prst="rect">
            <a:avLst/>
          </a:prstGeom>
        </p:spPr>
      </p:pic>
      <p:pic>
        <p:nvPicPr>
          <p:cNvPr id="13" name="Picture 12" descr="check_mocksB_02.pdf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22326600"/>
            <a:ext cx="9144000" cy="4572000"/>
          </a:xfrm>
          <a:prstGeom prst="rect">
            <a:avLst/>
          </a:prstGeom>
        </p:spPr>
      </p:pic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3718243"/>
              </p:ext>
            </p:extLst>
          </p:nvPr>
        </p:nvGraphicFramePr>
        <p:xfrm>
          <a:off x="18516600" y="35509200"/>
          <a:ext cx="32766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Equation" r:id="rId20" imgW="1092200" imgH="228600" progId="Equation.3">
                  <p:embed/>
                </p:oleObj>
              </mc:Choice>
              <mc:Fallback>
                <p:oleObj name="Equation" r:id="rId20" imgW="1092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8516600" y="35509200"/>
                        <a:ext cx="32766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9" name="Rectangle 2048"/>
          <p:cNvSpPr/>
          <p:nvPr/>
        </p:nvSpPr>
        <p:spPr bwMode="auto">
          <a:xfrm>
            <a:off x="19888200" y="17373600"/>
            <a:ext cx="533400" cy="1752600"/>
          </a:xfrm>
          <a:prstGeom prst="rect">
            <a:avLst/>
          </a:prstGeom>
          <a:solidFill>
            <a:srgbClr val="FF0006">
              <a:alpha val="30000"/>
            </a:srgbClr>
          </a:solidFill>
          <a:ln w="9525" cap="flat" cmpd="sng" algn="ctr">
            <a:solidFill>
              <a:schemeClr val="accent4">
                <a:lumMod val="1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18745200" y="22860000"/>
            <a:ext cx="762000" cy="3048000"/>
          </a:xfrm>
          <a:prstGeom prst="rect">
            <a:avLst/>
          </a:prstGeom>
          <a:solidFill>
            <a:schemeClr val="accent4">
              <a:lumMod val="10000"/>
              <a:alpha val="30000"/>
            </a:schemeClr>
          </a:solidFill>
          <a:ln w="9525" cap="flat" cmpd="sng" algn="ctr">
            <a:solidFill>
              <a:srgbClr val="161616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800" b="0" i="0" u="none" strike="noStrike" cap="none" normalizeH="0" baseline="-2500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800" b="0" i="0" u="none" strike="noStrike" cap="none" normalizeH="0" baseline="-2500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">
    <a:dk1>
      <a:srgbClr val="FFFFFF"/>
    </a:dk1>
    <a:lt1>
      <a:srgbClr val="FFFFFF"/>
    </a:lt1>
    <a:dk2>
      <a:srgbClr val="F0E500"/>
    </a:dk2>
    <a:lt2>
      <a:srgbClr val="ACACAC"/>
    </a:lt2>
    <a:accent1>
      <a:srgbClr val="8DA582"/>
    </a:accent1>
    <a:accent2>
      <a:srgbClr val="333399"/>
    </a:accent2>
    <a:accent3>
      <a:srgbClr val="FFFFFF"/>
    </a:accent3>
    <a:accent4>
      <a:srgbClr val="DADADA"/>
    </a:accent4>
    <a:accent5>
      <a:srgbClr val="C5CFC1"/>
    </a:accent5>
    <a:accent6>
      <a:srgbClr val="2D2D8A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21146</TotalTime>
  <Words>601</Words>
  <Application>Microsoft Macintosh PowerPoint</Application>
  <PresentationFormat>Custom</PresentationFormat>
  <Paragraphs>29</Paragraphs>
  <Slides>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Blank Presentation</vt:lpstr>
      <vt:lpstr>Microsoft Equation</vt:lpstr>
      <vt:lpstr>PowerPoint Presentation</vt:lpstr>
    </vt:vector>
  </TitlesOfParts>
  <Manager/>
  <Company>Utica College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Joseph Ribaudo</dc:creator>
  <cp:keywords/>
  <dc:description/>
  <cp:lastModifiedBy>Joe</cp:lastModifiedBy>
  <cp:revision>121</cp:revision>
  <cp:lastPrinted>2015-12-28T21:36:33Z</cp:lastPrinted>
  <dcterms:created xsi:type="dcterms:W3CDTF">2010-12-31T18:51:27Z</dcterms:created>
  <dcterms:modified xsi:type="dcterms:W3CDTF">2015-12-29T13:46:30Z</dcterms:modified>
  <cp:category/>
</cp:coreProperties>
</file>

<file path=docProps/thumbnail.jpeg>
</file>